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80" r:id="rId3"/>
    <p:sldId id="261" r:id="rId4"/>
    <p:sldId id="277" r:id="rId5"/>
    <p:sldId id="276" r:id="rId6"/>
    <p:sldId id="275" r:id="rId7"/>
    <p:sldId id="257" r:id="rId8"/>
    <p:sldId id="264" r:id="rId9"/>
    <p:sldId id="271" r:id="rId10"/>
    <p:sldId id="285" r:id="rId11"/>
    <p:sldId id="288" r:id="rId12"/>
    <p:sldId id="270" r:id="rId13"/>
    <p:sldId id="266" r:id="rId14"/>
    <p:sldId id="287" r:id="rId15"/>
    <p:sldId id="278" r:id="rId16"/>
    <p:sldId id="299" r:id="rId17"/>
    <p:sldId id="300" r:id="rId18"/>
    <p:sldId id="302" r:id="rId19"/>
    <p:sldId id="303" r:id="rId20"/>
    <p:sldId id="265" r:id="rId21"/>
    <p:sldId id="298" r:id="rId22"/>
    <p:sldId id="282" r:id="rId23"/>
    <p:sldId id="281" r:id="rId24"/>
    <p:sldId id="283" r:id="rId25"/>
    <p:sldId id="267" r:id="rId26"/>
    <p:sldId id="284" r:id="rId27"/>
    <p:sldId id="289" r:id="rId28"/>
    <p:sldId id="293" r:id="rId29"/>
    <p:sldId id="290" r:id="rId30"/>
    <p:sldId id="292" r:id="rId31"/>
    <p:sldId id="279" r:id="rId32"/>
    <p:sldId id="268" r:id="rId33"/>
    <p:sldId id="295" r:id="rId34"/>
    <p:sldId id="260" r:id="rId35"/>
    <p:sldId id="273" r:id="rId36"/>
    <p:sldId id="258" r:id="rId37"/>
    <p:sldId id="274" r:id="rId38"/>
    <p:sldId id="306" r:id="rId39"/>
    <p:sldId id="304" r:id="rId40"/>
    <p:sldId id="307" r:id="rId41"/>
    <p:sldId id="308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ED6D5-607C-4C37-A103-5CEB0E7D5F4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BF2C0-0327-43FC-8664-BFD691932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9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to Giving Grove- they have lots of resources, explain briefly what Giving Grove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BF2C0-0327-43FC-8664-BFD6919326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1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gallon buckets are super useful- if you want to water with a hose, count how long it takes to fill a 5 gallon bucket and that’s how long you should water your tree with the hose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BF2C0-0327-43FC-8664-BFD6919326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4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burn canker! And pack things OUT of the orchard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BF2C0-0327-43FC-8664-BFD6919326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4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get mulch for free from south bend organic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BF2C0-0327-43FC-8664-BFD6919326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8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also has limited energy, very similar reasons to why you prune a tomato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BF2C0-0327-43FC-8664-BFD6919326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0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BF2C0-0327-43FC-8664-BFD6919326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55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an orchard ladder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BF2C0-0327-43FC-8664-BFD6919326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1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639171B-B871-42A5-93BC-DDB3A7B2D176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AB7435E-7B5B-46B3-82EF-FF34311F12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085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71B-B871-42A5-93BC-DDB3A7B2D176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35E-7B5B-46B3-82EF-FF34311F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8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71B-B871-42A5-93BC-DDB3A7B2D176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35E-7B5B-46B3-82EF-FF34311F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5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71B-B871-42A5-93BC-DDB3A7B2D176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35E-7B5B-46B3-82EF-FF34311F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3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71B-B871-42A5-93BC-DDB3A7B2D176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35E-7B5B-46B3-82EF-FF34311F12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833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71B-B871-42A5-93BC-DDB3A7B2D176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35E-7B5B-46B3-82EF-FF34311F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5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71B-B871-42A5-93BC-DDB3A7B2D176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35E-7B5B-46B3-82EF-FF34311F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71B-B871-42A5-93BC-DDB3A7B2D176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35E-7B5B-46B3-82EF-FF34311F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3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71B-B871-42A5-93BC-DDB3A7B2D176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35E-7B5B-46B3-82EF-FF34311F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3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71B-B871-42A5-93BC-DDB3A7B2D176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35E-7B5B-46B3-82EF-FF34311F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4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71B-B871-42A5-93BC-DDB3A7B2D176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35E-7B5B-46B3-82EF-FF34311F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639171B-B871-42A5-93BC-DDB3A7B2D176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AB7435E-7B5B-46B3-82EF-FF34311F1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678A-4795-71AA-B867-16DBDE9EE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1" y="1184115"/>
            <a:ext cx="9418320" cy="2791538"/>
          </a:xfrm>
        </p:spPr>
        <p:txBody>
          <a:bodyPr/>
          <a:lstStyle/>
          <a:p>
            <a:pPr algn="ctr"/>
            <a:r>
              <a:rPr lang="en-US" dirty="0"/>
              <a:t>Fruit Tree Maintenance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20CDD-2784-C59F-8C49-22B426EFD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3975652"/>
            <a:ext cx="9418320" cy="25165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2BCFC-C50D-9FF4-F790-FC394ED4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18" y="4538385"/>
            <a:ext cx="2978841" cy="1391119"/>
          </a:xfrm>
          <a:prstGeom prst="rect">
            <a:avLst/>
          </a:prstGeom>
        </p:spPr>
      </p:pic>
      <p:pic>
        <p:nvPicPr>
          <p:cNvPr id="9218" name="Picture 2" descr="Full Logo w/ Tagline">
            <a:extLst>
              <a:ext uri="{FF2B5EF4-FFF2-40B4-BE49-F238E27FC236}">
                <a16:creationId xmlns:a16="http://schemas.microsoft.com/office/drawing/2014/main" id="{09DD5D8D-1623-5585-5A1A-48E01FC37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942" y="4174441"/>
            <a:ext cx="2106257" cy="211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1F4A-ADD0-3E39-A107-BAECE69B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Prune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0BFE-EBDD-8692-B4D1-4464F4132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– late in dormant season, when the trees are still dormant but not in cold </a:t>
            </a:r>
            <a:r>
              <a:rPr lang="en-US" dirty="0" err="1"/>
              <a:t>cold</a:t>
            </a:r>
            <a:r>
              <a:rPr lang="en-US" dirty="0"/>
              <a:t> temperatures or you’ll damage your tree (February – March)</a:t>
            </a:r>
          </a:p>
          <a:p>
            <a:pPr lvl="1"/>
            <a:r>
              <a:rPr lang="en-US" dirty="0"/>
              <a:t>Avoid pruning when it’s raining/snowing</a:t>
            </a:r>
          </a:p>
          <a:p>
            <a:pPr lvl="1"/>
            <a:r>
              <a:rPr lang="en-US" dirty="0"/>
              <a:t>Avoid pruning in temperatures below freezing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Prune pomme fruits first, </a:t>
            </a:r>
            <a:r>
              <a:rPr lang="en-US" dirty="0" err="1">
                <a:sym typeface="Wingdings" panose="05000000000000000000" pitchFamily="2" charset="2"/>
              </a:rPr>
              <a:t>stonefruits</a:t>
            </a:r>
            <a:r>
              <a:rPr lang="en-US" dirty="0">
                <a:sym typeface="Wingdings" panose="05000000000000000000" pitchFamily="2" charset="2"/>
              </a:rPr>
              <a:t> second</a:t>
            </a:r>
          </a:p>
          <a:p>
            <a:r>
              <a:rPr lang="en-US" dirty="0">
                <a:sym typeface="Wingdings" panose="05000000000000000000" pitchFamily="2" charset="2"/>
              </a:rPr>
              <a:t>June – prune for size, </a:t>
            </a:r>
            <a:r>
              <a:rPr lang="en-US" dirty="0" err="1">
                <a:sym typeface="Wingdings" panose="05000000000000000000" pitchFamily="2" charset="2"/>
              </a:rPr>
              <a:t>watersprouts</a:t>
            </a:r>
            <a:r>
              <a:rPr lang="en-US" dirty="0">
                <a:sym typeface="Wingdings" panose="05000000000000000000" pitchFamily="2" charset="2"/>
              </a:rPr>
              <a:t> and ground suckers </a:t>
            </a:r>
          </a:p>
          <a:p>
            <a:r>
              <a:rPr lang="en-US" dirty="0">
                <a:sym typeface="Wingdings" panose="05000000000000000000" pitchFamily="2" charset="2"/>
              </a:rPr>
              <a:t>Do not prune in fall/early winter, the tree will not heal before winter comes!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0076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CA43-6381-71E9-E799-228C0FAE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Pruning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F0523-8799-5766-7BFF-AAC5462D1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81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1A49-2A17-4B73-0046-31B549AD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365760"/>
            <a:ext cx="10411173" cy="1325562"/>
          </a:xfrm>
        </p:spPr>
        <p:txBody>
          <a:bodyPr/>
          <a:lstStyle/>
          <a:p>
            <a:r>
              <a:rPr lang="en-US" dirty="0"/>
              <a:t>Leave a branch collar! This helps the tree heal from cuts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659915-A1BF-E2F7-9CDC-DB99D1340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836" y="1691322"/>
            <a:ext cx="7118711" cy="4735214"/>
          </a:xfrm>
        </p:spPr>
      </p:pic>
    </p:spTree>
    <p:extLst>
      <p:ext uri="{BB962C8B-B14F-4D97-AF65-F5344CB8AC3E}">
        <p14:creationId xmlns:p14="http://schemas.microsoft.com/office/powerpoint/2010/main" val="2651840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AE647-8030-AD7F-DE87-06204DE4D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528320"/>
          </a:xfrm>
        </p:spPr>
        <p:txBody>
          <a:bodyPr>
            <a:normAutofit fontScale="90000"/>
          </a:bodyPr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57555-3166-BBBE-0258-1C3D764ED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995680"/>
            <a:ext cx="8595360" cy="5184457"/>
          </a:xfrm>
        </p:spPr>
        <p:txBody>
          <a:bodyPr/>
          <a:lstStyle/>
          <a:p>
            <a:r>
              <a:rPr lang="en-US" dirty="0"/>
              <a:t>Use pruning shears that will give you clean cuts, keep your tools sharp</a:t>
            </a:r>
          </a:p>
          <a:p>
            <a:r>
              <a:rPr lang="en-US" dirty="0"/>
              <a:t>Messy cuts will lead to disease!</a:t>
            </a:r>
          </a:p>
          <a:p>
            <a:r>
              <a:rPr lang="en-US" dirty="0"/>
              <a:t>Sanitize between cuts (I use 10% bleach spray)</a:t>
            </a:r>
          </a:p>
          <a:p>
            <a:r>
              <a:rPr lang="en-US" dirty="0"/>
              <a:t>If you’re impatient at least sanitize between trees and between cuts on an unhealthy tree </a:t>
            </a:r>
          </a:p>
          <a:p>
            <a:r>
              <a:rPr lang="en-US" dirty="0"/>
              <a:t>Generally don’t need electric, that’ll jar the tree</a:t>
            </a:r>
          </a:p>
        </p:txBody>
      </p:sp>
      <p:pic>
        <p:nvPicPr>
          <p:cNvPr id="1028" name="Picture 4" descr="How-to Prune Trees and Shrubs | Triangle Gardener Magazine">
            <a:extLst>
              <a:ext uri="{FF2B5EF4-FFF2-40B4-BE49-F238E27FC236}">
                <a16:creationId xmlns:a16="http://schemas.microsoft.com/office/drawing/2014/main" id="{9B909A9D-15C6-7C18-E4E6-B9BDDD3D7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5" b="29482"/>
          <a:stretch/>
        </p:blipFill>
        <p:spPr bwMode="auto">
          <a:xfrm>
            <a:off x="1515872" y="3655357"/>
            <a:ext cx="6238240" cy="283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22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2880-4CEE-D698-F4D3-F528409F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376E9-0B65-7E9D-D169-E24C7AE2A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15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61106-753E-A2B2-A1E9-6DC386415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pruning: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51CCE-AB38-07F4-CE4D-C78623E2E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vase pruning – best for </a:t>
            </a:r>
            <a:r>
              <a:rPr lang="en-US" dirty="0" err="1"/>
              <a:t>stonefruits</a:t>
            </a:r>
            <a:r>
              <a:rPr lang="en-US" dirty="0"/>
              <a:t> (peaches, cherries)</a:t>
            </a:r>
          </a:p>
          <a:p>
            <a:r>
              <a:rPr lang="en-US" dirty="0"/>
              <a:t>Central leader pruning – best for pomme fruits (apples, pears)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D9578-6293-070D-EF5F-FA6B433BD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9" y="2616316"/>
            <a:ext cx="8863469" cy="387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43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63B27-CEA5-588E-C858-465C5049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Leader Pruning</a:t>
            </a:r>
          </a:p>
        </p:txBody>
      </p:sp>
      <p:pic>
        <p:nvPicPr>
          <p:cNvPr id="7170" name="Picture 2" descr="Apple Tree Planting Guide">
            <a:extLst>
              <a:ext uri="{FF2B5EF4-FFF2-40B4-BE49-F238E27FC236}">
                <a16:creationId xmlns:a16="http://schemas.microsoft.com/office/drawing/2014/main" id="{C2A07B69-B391-4B18-412B-8BAF1F1C4F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1936972"/>
            <a:ext cx="9110534" cy="45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8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D400-3148-8FC4-9C75-15E18F8B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04240"/>
          </a:xfrm>
        </p:spPr>
        <p:txBody>
          <a:bodyPr/>
          <a:lstStyle/>
          <a:p>
            <a:r>
              <a:rPr lang="en-US" dirty="0"/>
              <a:t>Competing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9C5C3-53D2-A9DC-AE4D-043C966C5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28800"/>
            <a:ext cx="2529840" cy="4351337"/>
          </a:xfrm>
        </p:spPr>
        <p:txBody>
          <a:bodyPr/>
          <a:lstStyle/>
          <a:p>
            <a:r>
              <a:rPr lang="en-US" dirty="0"/>
              <a:t>For central leader pruning, you need to pick one central leader</a:t>
            </a:r>
          </a:p>
          <a:p>
            <a:r>
              <a:rPr lang="en-US" dirty="0"/>
              <a:t>Choose the straightest or strongest leader and remove the other, either with thinning or heading cuts</a:t>
            </a:r>
          </a:p>
        </p:txBody>
      </p:sp>
      <p:pic>
        <p:nvPicPr>
          <p:cNvPr id="4" name="Picture 2" descr="Proper Pruning for Young Trees - FineGardening">
            <a:extLst>
              <a:ext uri="{FF2B5EF4-FFF2-40B4-BE49-F238E27FC236}">
                <a16:creationId xmlns:a16="http://schemas.microsoft.com/office/drawing/2014/main" id="{11A4F761-3F5C-9513-64D6-F229ED12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28" y="1691322"/>
            <a:ext cx="6892608" cy="488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8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B8745-AB64-DF7B-5DAF-87DED748D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Center Pruning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9BB72-09AD-CE8B-4EBB-F3DD7AA30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12" y="2082800"/>
            <a:ext cx="10462408" cy="431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97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9362-AB5D-C913-1421-8A640BFA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Peaches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B9AB6-A75E-DFDB-6081-F02EEB40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834128" cy="4351337"/>
          </a:xfrm>
        </p:spPr>
        <p:txBody>
          <a:bodyPr/>
          <a:lstStyle/>
          <a:p>
            <a:r>
              <a:rPr lang="en-US" dirty="0"/>
              <a:t>Peaches only fruit on second year wood, so prune more aggressively on peaches than other fruit trees</a:t>
            </a:r>
          </a:p>
          <a:p>
            <a:r>
              <a:rPr lang="en-US" dirty="0"/>
              <a:t> They’re an open center fruit tree, so keep that center clear!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0DF43-9E0B-A6C9-10BE-212518579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57701"/>
            <a:ext cx="4224528" cy="636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4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6BE95-FD9D-D916-612F-C5F54B82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series!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41264-03AA-319C-D76D-C4A967988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you’re curious on what to plant, what varieties to choose, how to plant the tree or how to see if you have a good site – check out the previous class, it’s available on the resource tab of our website (theunitygardens.org)</a:t>
            </a:r>
          </a:p>
          <a:p>
            <a:r>
              <a:rPr lang="en-US" dirty="0"/>
              <a:t>Next class will cover how to figure out what’s going wrong with your tree- including common pests/diseases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2490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21285-A8DF-A7DF-5C77-4D9E4420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en-US" dirty="0"/>
              <a:t>Types of 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3C001-475E-A66D-010C-D62C557DF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742688" cy="4351337"/>
          </a:xfrm>
        </p:spPr>
        <p:txBody>
          <a:bodyPr/>
          <a:lstStyle/>
          <a:p>
            <a:r>
              <a:rPr lang="en-US" dirty="0"/>
              <a:t>Thinning – taking out a whole branch (cutting where the branch attaches to the trunk, usually what’s recommended to clean out trees)</a:t>
            </a:r>
          </a:p>
          <a:p>
            <a:r>
              <a:rPr lang="en-US" dirty="0"/>
              <a:t>Heading – taking out a section of the branch, usually cutting back to a outgoing branch or a bud (can help redirect where your branches are growing and keep it from intersecting with another branch, will usually cause </a:t>
            </a:r>
            <a:r>
              <a:rPr lang="en-US" dirty="0" err="1"/>
              <a:t>watersprouts</a:t>
            </a:r>
            <a:r>
              <a:rPr lang="en-US" dirty="0"/>
              <a:t> so be careful with heading cuts)</a:t>
            </a:r>
          </a:p>
          <a:p>
            <a:pPr lvl="1"/>
            <a:r>
              <a:rPr lang="en-US" dirty="0"/>
              <a:t>Don’t leave stubs like this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85CCA-359C-16AE-2C41-199A6A75D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442" y="275735"/>
            <a:ext cx="4949952" cy="63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58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96297-809F-9408-A496-EB5E966AF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Heading Cut!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E368-001D-8532-E816-888749F58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21FB8-97B7-428F-BFC3-E75244062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1901134"/>
            <a:ext cx="8461248" cy="446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80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036E-A425-D251-8612-33A56D14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Prune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0221C-64E1-7B44-8588-699F40427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Disclaimer: pruning is an art, not a science! There isn’t one correct way to prune a tree and not one right answer on how to prune it, every tree will grow a little differently. And pruning is a tough skill to learn, so be kind to yourself in this process! </a:t>
            </a:r>
          </a:p>
        </p:txBody>
      </p:sp>
    </p:spTree>
    <p:extLst>
      <p:ext uri="{BB962C8B-B14F-4D97-AF65-F5344CB8AC3E}">
        <p14:creationId xmlns:p14="http://schemas.microsoft.com/office/powerpoint/2010/main" val="1245418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E49D-8CF5-0A69-5BB2-9E32F1EE8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E6E28-6875-CC21-5E87-F67E126B1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Prune off anything dead</a:t>
            </a:r>
          </a:p>
          <a:p>
            <a:pPr lvl="1"/>
            <a:r>
              <a:rPr lang="en-US" dirty="0"/>
              <a:t>Dead stuff will have a brown cross-section and snap easily</a:t>
            </a:r>
          </a:p>
          <a:p>
            <a:r>
              <a:rPr lang="en-US" dirty="0"/>
              <a:t>Use heading cuts here to cut back to the live sections of the tree</a:t>
            </a:r>
          </a:p>
          <a:p>
            <a:r>
              <a:rPr lang="en-US" dirty="0"/>
              <a:t>Use the heading cuts in a way that will encourage the tree to grow in a direction you like</a:t>
            </a:r>
          </a:p>
          <a:p>
            <a:endParaRPr lang="en-US" dirty="0"/>
          </a:p>
        </p:txBody>
      </p:sp>
      <p:pic>
        <p:nvPicPr>
          <p:cNvPr id="3074" name="Picture 2" descr="Living raspberry cane is green in cross section. How to Prune Ever ...">
            <a:extLst>
              <a:ext uri="{FF2B5EF4-FFF2-40B4-BE49-F238E27FC236}">
                <a16:creationId xmlns:a16="http://schemas.microsoft.com/office/drawing/2014/main" id="{199F3736-5F18-84C2-93AE-E605754F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84" y="3798887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ross Section Branch Of Tree Stock Photo - Image of lumber, down: 35258658">
            <a:extLst>
              <a:ext uri="{FF2B5EF4-FFF2-40B4-BE49-F238E27FC236}">
                <a16:creationId xmlns:a16="http://schemas.microsoft.com/office/drawing/2014/main" id="{35930E6F-C0C7-3B87-278B-A66F899D7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80" y="3798887"/>
            <a:ext cx="357187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83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1A93-F638-CCF5-211B-D25AA937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Diseased/damaged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3EE33-E481-81D8-897D-070AB3333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cracked branches, any branches that may be infected</a:t>
            </a:r>
          </a:p>
          <a:p>
            <a:r>
              <a:rPr lang="en-US" dirty="0"/>
              <a:t>Prune it off so it won’t affect the rest of the tree</a:t>
            </a:r>
          </a:p>
          <a:p>
            <a:endParaRPr lang="en-US" dirty="0"/>
          </a:p>
        </p:txBody>
      </p:sp>
      <p:pic>
        <p:nvPicPr>
          <p:cNvPr id="4098" name="Picture 2" descr="Apple Anthracnose | WSU Tree Fruit | Washington State University">
            <a:extLst>
              <a:ext uri="{FF2B5EF4-FFF2-40B4-BE49-F238E27FC236}">
                <a16:creationId xmlns:a16="http://schemas.microsoft.com/office/drawing/2014/main" id="{8F74344F-BC29-B6FC-8A6D-4FBF2606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1" y="3108960"/>
            <a:ext cx="3847253" cy="2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oken Branch - FREEBigPictures.com">
            <a:extLst>
              <a:ext uri="{FF2B5EF4-FFF2-40B4-BE49-F238E27FC236}">
                <a16:creationId xmlns:a16="http://schemas.microsoft.com/office/drawing/2014/main" id="{6F01F0C2-5ECE-90B5-1B0D-6AF9C7D22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55" y="3108961"/>
            <a:ext cx="4314507" cy="2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334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5D6D-91B8-289F-7912-19C231874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760"/>
            <a:ext cx="10497312" cy="924560"/>
          </a:xfrm>
        </p:spPr>
        <p:txBody>
          <a:bodyPr/>
          <a:lstStyle/>
          <a:p>
            <a:r>
              <a:rPr lang="en-US" dirty="0" err="1"/>
              <a:t>Watersprouts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2704A-F34D-6052-BB68-9441F8F7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1920"/>
            <a:ext cx="10617200" cy="4788217"/>
          </a:xfrm>
        </p:spPr>
        <p:txBody>
          <a:bodyPr/>
          <a:lstStyle/>
          <a:p>
            <a:r>
              <a:rPr lang="en-US" dirty="0" err="1"/>
              <a:t>Watersprouts</a:t>
            </a:r>
            <a:r>
              <a:rPr lang="en-US" dirty="0"/>
              <a:t> are vigorous growth that are mostly vegetative (won’t bear fruit) </a:t>
            </a:r>
          </a:p>
          <a:p>
            <a:r>
              <a:rPr lang="en-US" dirty="0"/>
              <a:t>They usually come from last year’s pruning cuts </a:t>
            </a:r>
          </a:p>
          <a:p>
            <a:r>
              <a:rPr lang="en-US" dirty="0"/>
              <a:t>Will grow straight up towards sunlight and mess up the airflow and structure of your tree</a:t>
            </a:r>
          </a:p>
          <a:p>
            <a:r>
              <a:rPr lang="en-US" dirty="0"/>
              <a:t>Usually more prone to breaking/disease because it grows so quickly</a:t>
            </a:r>
          </a:p>
          <a:p>
            <a:r>
              <a:rPr lang="en-US" dirty="0"/>
              <a:t>Will drain the tree of nutrients needed to bear a good fruit crop</a:t>
            </a:r>
          </a:p>
        </p:txBody>
      </p:sp>
      <p:pic>
        <p:nvPicPr>
          <p:cNvPr id="2050" name="Picture 2" descr="Fruit Tree Pruning at Its Best: Water Sprouts">
            <a:extLst>
              <a:ext uri="{FF2B5EF4-FFF2-40B4-BE49-F238E27FC236}">
                <a16:creationId xmlns:a16="http://schemas.microsoft.com/office/drawing/2014/main" id="{67B6C071-AD50-6A20-AE8B-DB2E7A25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60" y="3684016"/>
            <a:ext cx="3812032" cy="28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5CE843-C1A7-2170-F0DE-16AD1DDF2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41"/>
          <a:stretch/>
        </p:blipFill>
        <p:spPr>
          <a:xfrm>
            <a:off x="5974080" y="3684016"/>
            <a:ext cx="2766368" cy="290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45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EA25F-D66C-D2B5-9F13-F6A97B5A2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suckers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C32DA-FC61-4CF8-DDCE-901C4B0EC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It’ll be an extra tree! Take it out! Sometimes it’s not even the fruiting part, it’s the rootstock!</a:t>
            </a:r>
          </a:p>
        </p:txBody>
      </p:sp>
      <p:pic>
        <p:nvPicPr>
          <p:cNvPr id="1026" name="Picture 2" descr="Q &amp; A: How to deal with suckers on fruit trees | Stuff.co.nz">
            <a:extLst>
              <a:ext uri="{FF2B5EF4-FFF2-40B4-BE49-F238E27FC236}">
                <a16:creationId xmlns:a16="http://schemas.microsoft.com/office/drawing/2014/main" id="{FAFE3CD0-21CC-AE10-4852-FDBB41BC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77" y="2682240"/>
            <a:ext cx="6762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33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A9EB5-5EAC-DE86-3D7B-AA1ED5C7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Downward growing branches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08B6-F7D2-22E7-88E4-D52DB28D8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usually be shaded out by other branches and therefore won’t bear fruit</a:t>
            </a:r>
          </a:p>
          <a:p>
            <a:r>
              <a:rPr lang="en-US" dirty="0"/>
              <a:t>Also more likely to break in storms</a:t>
            </a:r>
          </a:p>
          <a:p>
            <a:r>
              <a:rPr lang="en-US" dirty="0"/>
              <a:t>Exception: I might leave some for big trees in free pick orchards for kids to reach!</a:t>
            </a:r>
          </a:p>
        </p:txBody>
      </p:sp>
      <p:pic>
        <p:nvPicPr>
          <p:cNvPr id="5122" name="Picture 2" descr="Winter Apple Tree Photograph by Alan L Graham - Pixels">
            <a:extLst>
              <a:ext uri="{FF2B5EF4-FFF2-40B4-BE49-F238E27FC236}">
                <a16:creationId xmlns:a16="http://schemas.microsoft.com/office/drawing/2014/main" id="{79C913E7-0C68-211C-5749-8679AF083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13" y="3736975"/>
            <a:ext cx="4030077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616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1D56-9C51-0FF3-E69F-F959CD61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up or towards the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77321-EB07-7B16-319F-9307F1619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691888" cy="4351337"/>
          </a:xfrm>
        </p:spPr>
        <p:txBody>
          <a:bodyPr>
            <a:normAutofit/>
          </a:bodyPr>
          <a:lstStyle/>
          <a:p>
            <a:r>
              <a:rPr lang="en-US" sz="2000" dirty="0"/>
              <a:t>Branches growing straight up are most likely </a:t>
            </a:r>
            <a:r>
              <a:rPr lang="en-US" sz="2000" dirty="0" err="1"/>
              <a:t>watersprouts</a:t>
            </a:r>
            <a:r>
              <a:rPr lang="en-US" sz="2000" dirty="0"/>
              <a:t>, or branches that you can prune to grow out instead</a:t>
            </a:r>
          </a:p>
          <a:p>
            <a:pPr lvl="1"/>
            <a:r>
              <a:rPr lang="en-US" sz="1800" dirty="0"/>
              <a:t>They won’t produce much fruit growing straight up</a:t>
            </a:r>
          </a:p>
          <a:p>
            <a:pPr lvl="1"/>
            <a:endParaRPr lang="en-US" sz="1800" dirty="0"/>
          </a:p>
          <a:p>
            <a:r>
              <a:rPr lang="en-US" sz="2000" dirty="0"/>
              <a:t>Branches growing towards the center will interrupt airflow and sunlight penetration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967D7-5889-B5DA-14D9-E21EA6ED6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120" y="2377441"/>
            <a:ext cx="4939172" cy="245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19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962A9-F853-1B30-3DD7-F58FA41A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2D051-91D9-B846-4393-6B1CDFCD9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Whorls are when branches originate from the same place on the tree trunk</a:t>
            </a:r>
          </a:p>
          <a:p>
            <a:r>
              <a:rPr lang="en-US" dirty="0"/>
              <a:t>This weakens the whole tree structure, making it prone to breaking</a:t>
            </a:r>
          </a:p>
          <a:p>
            <a:r>
              <a:rPr lang="en-US" dirty="0"/>
              <a:t>Choose the stronger or better positioned of the whorl to keep, prune off the others </a:t>
            </a:r>
          </a:p>
        </p:txBody>
      </p:sp>
      <p:pic>
        <p:nvPicPr>
          <p:cNvPr id="2050" name="Picture 2" descr="Basic Tree Identification: Whorled Leaf Arrangement Stock Image - Image ...">
            <a:extLst>
              <a:ext uri="{FF2B5EF4-FFF2-40B4-BE49-F238E27FC236}">
                <a16:creationId xmlns:a16="http://schemas.microsoft.com/office/drawing/2014/main" id="{29D0946A-C27F-A7BD-00F6-65EB46594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56" y="3302838"/>
            <a:ext cx="4976191" cy="33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920B-9FD2-6A23-90BA-85264158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Maintenance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1A0EA-EF4E-DC38-74B5-DA7E5CC55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05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2CF8-7BB7-2F80-823B-11740C1F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Rubbing branches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B4FAA-A12D-FA2E-5198-8ACDA975E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2588768" cy="4351337"/>
          </a:xfrm>
        </p:spPr>
        <p:txBody>
          <a:bodyPr/>
          <a:lstStyle/>
          <a:p>
            <a:r>
              <a:rPr lang="en-US" dirty="0"/>
              <a:t>Pulls away bark and introduces disease into the tree</a:t>
            </a:r>
          </a:p>
          <a:p>
            <a:r>
              <a:rPr lang="en-US" dirty="0"/>
              <a:t>One is also likely going an unfortunate direction</a:t>
            </a:r>
          </a:p>
          <a:p>
            <a:r>
              <a:rPr lang="en-US" dirty="0"/>
              <a:t>Can use a thinning cut to remove the whole branch or a heading cut to redirect one of the branches</a:t>
            </a:r>
          </a:p>
          <a:p>
            <a:endParaRPr lang="en-US" dirty="0"/>
          </a:p>
        </p:txBody>
      </p:sp>
      <p:pic>
        <p:nvPicPr>
          <p:cNvPr id="8194" name="Picture 2" descr="Pruning Shrubs in Winter | Eastern Shore Gardener">
            <a:extLst>
              <a:ext uri="{FF2B5EF4-FFF2-40B4-BE49-F238E27FC236}">
                <a16:creationId xmlns:a16="http://schemas.microsoft.com/office/drawing/2014/main" id="{539BCA25-1D85-8B6C-E870-744CDDBDD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828800"/>
            <a:ext cx="5293678" cy="382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1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0458-9C72-50F0-DEEE-8C5F0707A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92480"/>
          </a:xfrm>
        </p:spPr>
        <p:txBody>
          <a:bodyPr/>
          <a:lstStyle/>
          <a:p>
            <a:r>
              <a:rPr lang="en-US" dirty="0"/>
              <a:t>Narrow angled branches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6E391-B511-F996-A128-E88F52FD5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158241"/>
            <a:ext cx="4947920" cy="3241040"/>
          </a:xfrm>
        </p:spPr>
        <p:txBody>
          <a:bodyPr/>
          <a:lstStyle/>
          <a:p>
            <a:r>
              <a:rPr lang="en-US" dirty="0"/>
              <a:t>Good angles are important for the tree to support itself with heavy fruit or in storms</a:t>
            </a:r>
          </a:p>
          <a:p>
            <a:r>
              <a:rPr lang="en-US" dirty="0"/>
              <a:t>Narrow angles or too wide angles are unstable and will break easily</a:t>
            </a:r>
          </a:p>
          <a:p>
            <a:r>
              <a:rPr lang="en-US" dirty="0"/>
              <a:t>Choose to keep branches with good angles over bad ones</a:t>
            </a:r>
          </a:p>
          <a:p>
            <a:r>
              <a:rPr lang="en-US" dirty="0"/>
              <a:t>Or to use limb spreaders when the branches are pliable to create good angles from narrow ones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8C024-0CF3-2EAC-9A9E-D32D4D089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4"/>
          <a:stretch/>
        </p:blipFill>
        <p:spPr>
          <a:xfrm>
            <a:off x="6338547" y="1371600"/>
            <a:ext cx="4615965" cy="4541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4F5CD0-73B7-5B0D-403A-6837317A3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003" y="4217387"/>
            <a:ext cx="6283865" cy="264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73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6D53-164A-8041-20FA-CF9F2BBF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Mature Fruit Tree Pruning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14E29-BE21-EE78-9DFE-1A102E57F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not cut back a mature fruit tree that’s never been pruned to a good fruit tree in one season</a:t>
            </a:r>
          </a:p>
          <a:p>
            <a:pPr lvl="1"/>
            <a:r>
              <a:rPr lang="en-US" dirty="0"/>
              <a:t>Do not cut more than 30% of trees per year</a:t>
            </a:r>
          </a:p>
          <a:p>
            <a:pPr lvl="1"/>
            <a:endParaRPr lang="en-US" dirty="0"/>
          </a:p>
          <a:p>
            <a:r>
              <a:rPr lang="en-US" dirty="0"/>
              <a:t>Take out the worst offenders first and go back from there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47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B8C5-35F7-A7DF-A0A1-955E379E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66428-779E-1888-2026-AF94F3133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4 Ds of pruning: </a:t>
            </a:r>
          </a:p>
          <a:p>
            <a:r>
              <a:rPr lang="en-US" sz="3200" dirty="0"/>
              <a:t>• Dead • Diseased • Damaged • Deranged </a:t>
            </a:r>
          </a:p>
        </p:txBody>
      </p:sp>
    </p:spTree>
    <p:extLst>
      <p:ext uri="{BB962C8B-B14F-4D97-AF65-F5344CB8AC3E}">
        <p14:creationId xmlns:p14="http://schemas.microsoft.com/office/powerpoint/2010/main" val="710502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8B2D-0E74-8AE8-BF16-451695EA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F9135-4296-0E67-D52C-3BE318286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48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7EBC-715F-B32E-C93A-D93C9E65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C7AA8-A309-D229-937C-8A4C00011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342128" cy="4351337"/>
          </a:xfrm>
        </p:spPr>
        <p:txBody>
          <a:bodyPr>
            <a:normAutofit/>
          </a:bodyPr>
          <a:lstStyle/>
          <a:p>
            <a:r>
              <a:rPr lang="en-US" sz="2800" dirty="0"/>
              <a:t>On apples, pears and peaches</a:t>
            </a:r>
          </a:p>
          <a:p>
            <a:r>
              <a:rPr lang="en-US" sz="2800" dirty="0"/>
              <a:t>To let some fruits mature completely and unblemished</a:t>
            </a:r>
          </a:p>
          <a:p>
            <a:r>
              <a:rPr lang="en-US" sz="2800" dirty="0"/>
              <a:t>To not exhaust your tree</a:t>
            </a:r>
          </a:p>
          <a:p>
            <a:r>
              <a:rPr lang="en-US" sz="2800" dirty="0"/>
              <a:t>Timing: June</a:t>
            </a:r>
          </a:p>
          <a:p>
            <a:r>
              <a:rPr lang="en-US" sz="2800" dirty="0"/>
              <a:t>Wait until after June drop!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32214-AFAB-D0C9-E735-A05ABAEA9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647" y="949208"/>
            <a:ext cx="4064209" cy="3587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40518-22FD-DACB-98B0-4EF43D17E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897" r="7705"/>
          <a:stretch/>
        </p:blipFill>
        <p:spPr>
          <a:xfrm>
            <a:off x="7753837" y="4743140"/>
            <a:ext cx="2274084" cy="174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33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D8C38-E6FD-987C-3C08-15B02165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spraying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BD459-50E0-8051-2F00-45498DEAD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60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3F2A40-8D34-C2BA-3415-E6252422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Spray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AD02A0-1C5D-9715-41D2-9C1415CF9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Commercial orchards spray extremely often </a:t>
            </a:r>
          </a:p>
          <a:p>
            <a:r>
              <a:rPr lang="en-US" dirty="0"/>
              <a:t>Because they have varieties you’re familiar with that are susceptible to pests and diseases</a:t>
            </a:r>
          </a:p>
          <a:p>
            <a:r>
              <a:rPr lang="en-US" dirty="0"/>
              <a:t>If you have good tree varieties and take care of them well, hopefully you won’t have disease/pest pressure</a:t>
            </a:r>
          </a:p>
          <a:p>
            <a:r>
              <a:rPr lang="en-US" dirty="0"/>
              <a:t>A healthy and well-pruned tree is less susceptible to pests</a:t>
            </a:r>
          </a:p>
          <a:p>
            <a:r>
              <a:rPr lang="en-US" dirty="0"/>
              <a:t>We follow the spray regimen recommended by the Giving Grove</a:t>
            </a:r>
          </a:p>
        </p:txBody>
      </p:sp>
    </p:spTree>
    <p:extLst>
      <p:ext uri="{BB962C8B-B14F-4D97-AF65-F5344CB8AC3E}">
        <p14:creationId xmlns:p14="http://schemas.microsoft.com/office/powerpoint/2010/main" val="3714683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0F67-AB9F-BBD7-A605-7DDF0480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4229A6-8487-193D-B283-062AA1842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1"/>
          <a:stretch/>
        </p:blipFill>
        <p:spPr>
          <a:xfrm>
            <a:off x="2027936" y="109060"/>
            <a:ext cx="8136128" cy="663987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EE84D7-54C8-9FFA-8C70-A80644F1F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64" y="2457370"/>
            <a:ext cx="1515872" cy="1943259"/>
          </a:xfrm>
        </p:spPr>
        <p:txBody>
          <a:bodyPr/>
          <a:lstStyle/>
          <a:p>
            <a:r>
              <a:rPr lang="en-US" dirty="0"/>
              <a:t>Spray #1-4 are April/May</a:t>
            </a:r>
          </a:p>
          <a:p>
            <a:r>
              <a:rPr lang="en-US" dirty="0"/>
              <a:t>Spray #5 is about November</a:t>
            </a:r>
          </a:p>
        </p:txBody>
      </p:sp>
    </p:spTree>
    <p:extLst>
      <p:ext uri="{BB962C8B-B14F-4D97-AF65-F5344CB8AC3E}">
        <p14:creationId xmlns:p14="http://schemas.microsoft.com/office/powerpoint/2010/main" val="1999727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91257-58F2-2247-AA57-8A6D2C4F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Holistic Spray for 1</a:t>
            </a:r>
            <a:r>
              <a:rPr lang="en-US" baseline="30000" dirty="0"/>
              <a:t>st</a:t>
            </a:r>
            <a:r>
              <a:rPr lang="en-US" dirty="0"/>
              <a:t> spray and fall spray (1% neem)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9DA8D-1FA2-BB0E-91FD-A89D2A179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 1 Gallon of Water:</a:t>
            </a:r>
          </a:p>
          <a:p>
            <a:pPr lvl="1"/>
            <a:r>
              <a:rPr lang="en-US" dirty="0"/>
              <a:t>2.25 Tbsp Neem</a:t>
            </a:r>
          </a:p>
          <a:p>
            <a:pPr lvl="1"/>
            <a:r>
              <a:rPr lang="en-US" dirty="0"/>
              <a:t>1 tsp liquid dish soap (Dr. Bonner’s or Dawn recommended)</a:t>
            </a:r>
          </a:p>
          <a:p>
            <a:pPr lvl="1"/>
            <a:r>
              <a:rPr lang="en-US" dirty="0"/>
              <a:t>3 Tbsp (1.5oz) </a:t>
            </a:r>
            <a:r>
              <a:rPr lang="en-US" dirty="0" err="1"/>
              <a:t>BioAg</a:t>
            </a:r>
            <a:r>
              <a:rPr lang="en-US" dirty="0"/>
              <a:t> probiotic</a:t>
            </a:r>
          </a:p>
          <a:p>
            <a:pPr lvl="1"/>
            <a:r>
              <a:rPr lang="en-US" dirty="0"/>
              <a:t>5 Tbsp (2.5 oz) liquid fish (in fall, double fish amount)</a:t>
            </a:r>
          </a:p>
          <a:p>
            <a:pPr lvl="1"/>
            <a:endParaRPr lang="en-US" dirty="0"/>
          </a:p>
          <a:p>
            <a:r>
              <a:rPr lang="en-US" dirty="0"/>
              <a:t>If neem has been in a cool area, warm up overnight</a:t>
            </a:r>
          </a:p>
          <a:p>
            <a:r>
              <a:rPr lang="en-US" dirty="0"/>
              <a:t>Combine neem and soap and stir vigorously</a:t>
            </a:r>
          </a:p>
          <a:p>
            <a:r>
              <a:rPr lang="en-US" dirty="0"/>
              <a:t>Add liquid fish and </a:t>
            </a:r>
            <a:r>
              <a:rPr lang="en-US" dirty="0" err="1"/>
              <a:t>BioAg</a:t>
            </a:r>
            <a:endParaRPr lang="en-US" dirty="0"/>
          </a:p>
          <a:p>
            <a:r>
              <a:rPr lang="en-US" dirty="0"/>
              <a:t>Add warm water last and shake vigorously</a:t>
            </a:r>
          </a:p>
          <a:p>
            <a:r>
              <a:rPr lang="en-US" dirty="0"/>
              <a:t>Spray whole tree! In fall, also spray leaf/tree matter on the ground</a:t>
            </a:r>
          </a:p>
        </p:txBody>
      </p:sp>
    </p:spTree>
    <p:extLst>
      <p:ext uri="{BB962C8B-B14F-4D97-AF65-F5344CB8AC3E}">
        <p14:creationId xmlns:p14="http://schemas.microsoft.com/office/powerpoint/2010/main" val="125478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4A62A-5B74-C510-7D69-A1CA9520A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94" y="365760"/>
            <a:ext cx="4516076" cy="1325562"/>
          </a:xfrm>
        </p:spPr>
        <p:txBody>
          <a:bodyPr/>
          <a:lstStyle/>
          <a:p>
            <a:pPr algn="ctr"/>
            <a:r>
              <a:rPr lang="en-US" dirty="0"/>
              <a:t>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6CD62-3844-2BD6-B5F1-65CE2738F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93" y="1934817"/>
            <a:ext cx="4516076" cy="4107842"/>
          </a:xfrm>
        </p:spPr>
        <p:txBody>
          <a:bodyPr/>
          <a:lstStyle/>
          <a:p>
            <a:r>
              <a:rPr lang="en-US" dirty="0"/>
              <a:t>Water is what keeps your trees alive!</a:t>
            </a:r>
          </a:p>
          <a:p>
            <a:r>
              <a:rPr lang="en-US" dirty="0"/>
              <a:t>Make sure to water especially in drought times</a:t>
            </a:r>
          </a:p>
          <a:p>
            <a:r>
              <a:rPr lang="en-US" dirty="0"/>
              <a:t>This is especially important for unestablished trees (the first 1-3 years after planting)</a:t>
            </a:r>
          </a:p>
          <a:p>
            <a:pPr lvl="1"/>
            <a:r>
              <a:rPr lang="en-US" dirty="0"/>
              <a:t>Water 5 gallons a week if you haven’t received an inch of rainfall</a:t>
            </a:r>
          </a:p>
          <a:p>
            <a:pPr lvl="1"/>
            <a:r>
              <a:rPr lang="en-US" dirty="0"/>
              <a:t>If you’re not sure, water anyway! </a:t>
            </a: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DB8FB6-52B5-B44D-BDE1-A9E22613A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137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85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C9CD-DAAB-422C-5FF9-D392395E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2</a:t>
            </a:r>
            <a:r>
              <a:rPr lang="en-US" baseline="30000" dirty="0"/>
              <a:t>nd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, and 4</a:t>
            </a:r>
            <a:r>
              <a:rPr lang="en-US" baseline="30000" dirty="0"/>
              <a:t>th</a:t>
            </a:r>
            <a:r>
              <a:rPr lang="en-US" dirty="0"/>
              <a:t> sprays (.5% neem)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0A58E-D4AC-BA90-7C0B-6F549E728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1 gallon of water</a:t>
            </a:r>
          </a:p>
          <a:p>
            <a:pPr lvl="1"/>
            <a:r>
              <a:rPr lang="en-US" dirty="0"/>
              <a:t>1.25 Tbsp (.6 oz) of Neem</a:t>
            </a:r>
          </a:p>
          <a:p>
            <a:pPr lvl="1"/>
            <a:r>
              <a:rPr lang="en-US" dirty="0"/>
              <a:t>½ tsp liquid dish soap (Dr. Bonner or Dawn recommended)</a:t>
            </a:r>
          </a:p>
          <a:p>
            <a:pPr lvl="1"/>
            <a:r>
              <a:rPr lang="en-US" dirty="0"/>
              <a:t>3 Tbsp (1.25 oz) </a:t>
            </a:r>
            <a:r>
              <a:rPr lang="en-US" dirty="0" err="1"/>
              <a:t>BioAg</a:t>
            </a:r>
            <a:r>
              <a:rPr lang="en-US" dirty="0"/>
              <a:t> probiotic</a:t>
            </a:r>
          </a:p>
          <a:p>
            <a:pPr lvl="1"/>
            <a:r>
              <a:rPr lang="en-US" dirty="0"/>
              <a:t>5 Tbsp (2.5 oz) liquid fish	</a:t>
            </a:r>
          </a:p>
          <a:p>
            <a:r>
              <a:rPr lang="en-US" dirty="0"/>
              <a:t>If neem has been in a cool area, warm up overnight</a:t>
            </a:r>
          </a:p>
          <a:p>
            <a:r>
              <a:rPr lang="en-US" dirty="0"/>
              <a:t>Combine neem and soap and stir vigorously</a:t>
            </a:r>
          </a:p>
          <a:p>
            <a:r>
              <a:rPr lang="en-US" dirty="0"/>
              <a:t>Add liquid fish and </a:t>
            </a:r>
            <a:r>
              <a:rPr lang="en-US" dirty="0" err="1"/>
              <a:t>BioAg</a:t>
            </a:r>
            <a:endParaRPr lang="en-US" dirty="0"/>
          </a:p>
          <a:p>
            <a:r>
              <a:rPr lang="en-US" dirty="0"/>
              <a:t>Add warm water last and shake vigorously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669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14EEED-4363-D3CA-9413-F1875955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2AD28-96F9-A80B-89FC-8EE67942D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fruit tree class is on October 12</a:t>
            </a:r>
            <a:r>
              <a:rPr lang="en-US" baseline="30000" dirty="0"/>
              <a:t>th</a:t>
            </a:r>
            <a:r>
              <a:rPr lang="en-US" dirty="0"/>
              <a:t> – what’s wrong with my fruit tree and how do I fix it? </a:t>
            </a:r>
          </a:p>
        </p:txBody>
      </p:sp>
    </p:spTree>
    <p:extLst>
      <p:ext uri="{BB962C8B-B14F-4D97-AF65-F5344CB8AC3E}">
        <p14:creationId xmlns:p14="http://schemas.microsoft.com/office/powerpoint/2010/main" val="105672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4D00-617B-693D-9226-0FAA9405B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32" y="365760"/>
            <a:ext cx="10190480" cy="1325562"/>
          </a:xfrm>
        </p:spPr>
        <p:txBody>
          <a:bodyPr/>
          <a:lstStyle/>
          <a:p>
            <a:r>
              <a:rPr lang="en-US" dirty="0"/>
              <a:t>Sanitation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3346A-807C-86DA-D50F-18ECEBDB4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32" y="1828800"/>
            <a:ext cx="4651248" cy="4351337"/>
          </a:xfrm>
        </p:spPr>
        <p:txBody>
          <a:bodyPr/>
          <a:lstStyle/>
          <a:p>
            <a:r>
              <a:rPr lang="en-US" dirty="0"/>
              <a:t>Keep your orchards clean!</a:t>
            </a:r>
          </a:p>
          <a:p>
            <a:r>
              <a:rPr lang="en-US" dirty="0"/>
              <a:t>Pick up brush and fallen fruit, especially in fall</a:t>
            </a:r>
          </a:p>
          <a:p>
            <a:r>
              <a:rPr lang="en-US" dirty="0"/>
              <a:t>Keep your tools clean</a:t>
            </a:r>
          </a:p>
          <a:p>
            <a:r>
              <a:rPr lang="en-US" dirty="0"/>
              <a:t>Clean between cuts</a:t>
            </a:r>
          </a:p>
          <a:p>
            <a:r>
              <a:rPr lang="en-US" dirty="0"/>
              <a:t>Remove pruned branches, ESPECIALLY if they’re diseased or unhealthy</a:t>
            </a:r>
          </a:p>
          <a:p>
            <a:r>
              <a:rPr lang="en-US" dirty="0"/>
              <a:t>This keeps disease out of your orchard!</a:t>
            </a:r>
          </a:p>
          <a:p>
            <a:endParaRPr lang="en-US" dirty="0"/>
          </a:p>
        </p:txBody>
      </p:sp>
      <p:pic>
        <p:nvPicPr>
          <p:cNvPr id="1026" name="Picture 2" descr="Falling Fruits of Wild Pears and Apples Stock Photo - Image of green ...">
            <a:extLst>
              <a:ext uri="{FF2B5EF4-FFF2-40B4-BE49-F238E27FC236}">
                <a16:creationId xmlns:a16="http://schemas.microsoft.com/office/drawing/2014/main" id="{92378AE3-48C4-0B8E-E5D9-86DA385C6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60" y="1691322"/>
            <a:ext cx="5266458" cy="351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7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E1A98-1438-F29F-95A8-53E42F20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42" y="392264"/>
            <a:ext cx="5629258" cy="1325562"/>
          </a:xfrm>
        </p:spPr>
        <p:txBody>
          <a:bodyPr/>
          <a:lstStyle/>
          <a:p>
            <a:r>
              <a:rPr lang="en-US" dirty="0"/>
              <a:t>Mulching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FF725-3125-A874-B64F-5709A35C9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42" y="1880455"/>
            <a:ext cx="5629258" cy="4351337"/>
          </a:xfrm>
        </p:spPr>
        <p:txBody>
          <a:bodyPr/>
          <a:lstStyle/>
          <a:p>
            <a:r>
              <a:rPr lang="en-US" dirty="0"/>
              <a:t>Why Mulch?</a:t>
            </a:r>
          </a:p>
          <a:p>
            <a:pPr lvl="1"/>
            <a:r>
              <a:rPr lang="en-US" dirty="0"/>
              <a:t>Keeps weeds down and prevents them from competing with your trees, especially baby trees</a:t>
            </a:r>
          </a:p>
          <a:p>
            <a:pPr lvl="1"/>
            <a:r>
              <a:rPr lang="en-US" dirty="0"/>
              <a:t>Retains water better, hinders evaporation</a:t>
            </a:r>
          </a:p>
          <a:p>
            <a:r>
              <a:rPr lang="en-US" dirty="0"/>
              <a:t>Keep area around trees weeded</a:t>
            </a:r>
          </a:p>
          <a:p>
            <a:r>
              <a:rPr lang="en-US" dirty="0"/>
              <a:t>When mulching, think donut NOT volcano</a:t>
            </a:r>
          </a:p>
          <a:p>
            <a:pPr lvl="1"/>
            <a:r>
              <a:rPr lang="en-US" dirty="0"/>
              <a:t>Volcano mulching smothers the tree bark, keeps it wet and introduces disease easily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15AB9-14CA-CA3D-7F0C-3DC306592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6" t="14612" r="4719" b="9529"/>
          <a:stretch/>
        </p:blipFill>
        <p:spPr>
          <a:xfrm>
            <a:off x="6618136" y="268135"/>
            <a:ext cx="4196080" cy="632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8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66F146-3595-62CA-70BB-FE7655FB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B44091-9C2B-02A4-BC3F-81DCE36CC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75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7934D0-35F0-B812-2D4C-2064D0A6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pruning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CF1820-66CE-57BD-54E0-FD31043E0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good airflow and sunlight through the tree</a:t>
            </a:r>
          </a:p>
          <a:p>
            <a:r>
              <a:rPr lang="en-US" dirty="0"/>
              <a:t>Give a good structure to support weight of fruit</a:t>
            </a:r>
          </a:p>
          <a:p>
            <a:r>
              <a:rPr lang="en-US" dirty="0"/>
              <a:t>Good rule of thumb: a good fruit tree does not equal a good shade tree</a:t>
            </a:r>
          </a:p>
          <a:p>
            <a:endParaRPr lang="en-US" dirty="0"/>
          </a:p>
          <a:p>
            <a:r>
              <a:rPr lang="en-US" dirty="0"/>
              <a:t>Good airflow – prevents disease</a:t>
            </a:r>
          </a:p>
          <a:p>
            <a:r>
              <a:rPr lang="en-US" dirty="0"/>
              <a:t>Good sunlight – improves ripening</a:t>
            </a:r>
          </a:p>
          <a:p>
            <a:endParaRPr lang="en-US" dirty="0"/>
          </a:p>
          <a:p>
            <a:r>
              <a:rPr lang="en-US" dirty="0"/>
              <a:t>Do not need to paint over/seal wounds – this is an old wives’ tale and actually slows down the trees healing process!</a:t>
            </a:r>
          </a:p>
        </p:txBody>
      </p:sp>
    </p:spTree>
    <p:extLst>
      <p:ext uri="{BB962C8B-B14F-4D97-AF65-F5344CB8AC3E}">
        <p14:creationId xmlns:p14="http://schemas.microsoft.com/office/powerpoint/2010/main" val="338436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3A1A-1D1F-2CE7-D0AE-A24A1B6F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365760"/>
            <a:ext cx="10556947" cy="1325562"/>
          </a:xfrm>
        </p:spPr>
        <p:txBody>
          <a:bodyPr/>
          <a:lstStyle/>
          <a:p>
            <a:pPr algn="ctr"/>
            <a:r>
              <a:rPr lang="en-US" dirty="0"/>
              <a:t>Good tree pruning should look like: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EE5C90-451A-FD47-0A15-13B08434B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273" y="2062480"/>
            <a:ext cx="7465530" cy="4064000"/>
          </a:xfrm>
        </p:spPr>
      </p:pic>
    </p:spTree>
    <p:extLst>
      <p:ext uri="{BB962C8B-B14F-4D97-AF65-F5344CB8AC3E}">
        <p14:creationId xmlns:p14="http://schemas.microsoft.com/office/powerpoint/2010/main" val="164891150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7945</TotalTime>
  <Words>1587</Words>
  <Application>Microsoft Office PowerPoint</Application>
  <PresentationFormat>Widescreen</PresentationFormat>
  <Paragraphs>171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Century Schoolbook</vt:lpstr>
      <vt:lpstr>Wingdings 2</vt:lpstr>
      <vt:lpstr>View</vt:lpstr>
      <vt:lpstr>Fruit Tree Maintenance</vt:lpstr>
      <vt:lpstr>This is a series!</vt:lpstr>
      <vt:lpstr>General Maintenance</vt:lpstr>
      <vt:lpstr>Water</vt:lpstr>
      <vt:lpstr>Sanitation</vt:lpstr>
      <vt:lpstr>Mulching</vt:lpstr>
      <vt:lpstr>Pruning Overview</vt:lpstr>
      <vt:lpstr>Purpose of pruning</vt:lpstr>
      <vt:lpstr>Good tree pruning should look like:</vt:lpstr>
      <vt:lpstr>When to Prune</vt:lpstr>
      <vt:lpstr>Best Pruning Practices</vt:lpstr>
      <vt:lpstr>Leave a branch collar! This helps the tree heal from cuts</vt:lpstr>
      <vt:lpstr>Tools</vt:lpstr>
      <vt:lpstr>Terminology</vt:lpstr>
      <vt:lpstr>Types of pruning:</vt:lpstr>
      <vt:lpstr>Central Leader Pruning</vt:lpstr>
      <vt:lpstr>Competing leaders</vt:lpstr>
      <vt:lpstr>Open Center Pruning</vt:lpstr>
      <vt:lpstr>A Note on Peaches</vt:lpstr>
      <vt:lpstr>Types of Cuts</vt:lpstr>
      <vt:lpstr>A Good Heading Cut!</vt:lpstr>
      <vt:lpstr>What to Prune</vt:lpstr>
      <vt:lpstr>Dead Stuff</vt:lpstr>
      <vt:lpstr>Diseased/damaged stuff</vt:lpstr>
      <vt:lpstr>Watersprouts</vt:lpstr>
      <vt:lpstr>Ground suckers</vt:lpstr>
      <vt:lpstr>Downward growing branches</vt:lpstr>
      <vt:lpstr>Branches up or towards the center</vt:lpstr>
      <vt:lpstr>Whorls</vt:lpstr>
      <vt:lpstr>Rubbing branches</vt:lpstr>
      <vt:lpstr>Narrow angled branches</vt:lpstr>
      <vt:lpstr>Mature Fruit Tree Pruning</vt:lpstr>
      <vt:lpstr>Takeaways!</vt:lpstr>
      <vt:lpstr>thinning</vt:lpstr>
      <vt:lpstr>Purpose of Thinning</vt:lpstr>
      <vt:lpstr>spraying</vt:lpstr>
      <vt:lpstr>Holistic Spray</vt:lpstr>
      <vt:lpstr> </vt:lpstr>
      <vt:lpstr>Recipe for Holistic Spray for 1st spray and fall spray (1% neem)</vt:lpstr>
      <vt:lpstr>Recipe for 2nd, 3rd, and 4th sprays (.5% neem)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 tree maintenace</dc:title>
  <dc:creator>Katie Lane</dc:creator>
  <cp:lastModifiedBy>Katie Lane</cp:lastModifiedBy>
  <cp:revision>16</cp:revision>
  <dcterms:created xsi:type="dcterms:W3CDTF">2023-09-08T15:57:53Z</dcterms:created>
  <dcterms:modified xsi:type="dcterms:W3CDTF">2023-09-28T20:53:20Z</dcterms:modified>
</cp:coreProperties>
</file>